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8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E1D9A-A403-4BF9-9628-2450B2EC7D36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7B01A6-DD14-46E4-B9A4-347CE6C7F7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59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d79e95a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d79e95a3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g11d79e95a3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d79e95a3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1d79e95a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1d79e95a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1d79e95a3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11d79e95a3_0_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d79e95a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d79e95a3_0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11d79e95a3_0_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d79e95a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1d79e95a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11d79e95a3_0_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dacbfeda_2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dacbfeda_28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1dacbfeda_28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1dacbfeda_28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1dacbfeda_28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11dacbfeda_28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3dd5af59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3dd5af59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23dd5af59f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d79e95a3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11d79e95a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76777-0A83-4915-9BC0-4D222EF0F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99EC6-8810-494A-9635-8E0DDE88C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9EBF1-580D-4843-9F44-B64741234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933FE-0A9C-4723-94B8-DC8537340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B8C6C-2874-49F7-9502-663B8768B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6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782A5-37EC-4907-BA06-8C800D66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6BB0EE-921A-4C33-BD1D-1A89FDF317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AFB4F-4AE3-4FA9-AB7B-F97803F47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F9A8E-C766-4205-AAF3-76AFBD2B8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5F57E-305F-474C-BA7B-C15689D21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3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B57353-BAEE-44D2-824B-291E4F3AB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CCBED-84DA-4439-BEA7-79C884DCA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FCC92-1802-456B-B7D0-731C1A2FB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82DEE-14A2-41D2-A4BF-50CCC1103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965E5-5BB4-4BBB-9965-F4FC7206A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8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F053-6194-4708-A31F-72DCACEC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0C5A6-C4C6-4ADD-B4BB-E63225378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58A7A-126F-4346-AE6E-EDDAE25B3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20810-88AE-46F7-B41F-B00B6C340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1CBE-27A7-43FB-8ED7-844F97E4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1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496F9-F4C5-4CC7-9428-2ADAA78B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FC0DA-A7A8-4125-B9AB-A20D248B2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35529-A696-42EB-B69E-F2B415D4C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244D3-4C5F-4554-AB2E-DE143614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026FD-F794-4E8F-A73F-42A04646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48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01612-8168-4014-98B2-4F2962060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6E336-DC38-42D9-A6FF-B08774F5D6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3DBC9F-886C-4A91-B8D7-0594D6BF9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CEE2D-53AE-4946-B28C-7572E9DB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5015D-1586-4AE3-8714-7E4BB4D4B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9C559-2C55-446A-A50A-EBE070EBF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988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BE1F2-0889-475F-A201-E2BCF51AB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B85B9-02D1-4A84-A242-18A28B89E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3EA70C-87FC-487E-916C-14016579F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462163-E5A0-4670-A007-BDB9D86A2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2B501-F5A9-423F-9CB6-22B4B9A70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97D697-CA65-4F89-B267-C0DCD308E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4FEBF3-986A-40CD-B337-B2CF62967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D4A607-4F4E-46A6-8393-BFEFC8264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9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4EF93-693F-421C-8C81-B4B000B0E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9B1EE7-4CB0-4BEC-94F7-05CC497EB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FEDA15-0E52-4EBC-B7A2-306AD5BAB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04448F-68AC-45A4-8703-E8B7577C1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09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8C5418-70CD-44C0-ADC3-B657F266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DF65AD-1DBC-442F-87B4-B2DD06423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0F1C9-B03B-4BBE-920E-DB7AE7233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690E1-E40A-45C9-B8B7-768B92502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A6680-F377-4862-97C2-247DF7BD0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9EF7A4-D45E-49DD-8C39-18124D967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A724E-DAA8-4DA7-B6A3-1D5B81B59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9619F6-6BB0-4200-9300-AB0DD46EF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8F388-8F99-4C00-9F4E-57C2569CE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9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4895-3BC4-4E66-80B2-D641D569E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12F05E-1CC9-43A9-A73A-F010012083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FA931-90A1-448A-8AC6-DEC71B30F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98823-48DE-4B9C-9BB1-E20E45D9B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BFD431-A7FD-4F86-9A5F-96C658546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0C4E8-8335-4935-BE36-561A99BFC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17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F0F27-C3EC-4C23-AA15-B75F2AA3C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50E87-A1F0-46A5-8DE7-48B62A2F2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2DE19-AF0E-4ACF-AD10-6CFC143840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29C6E-76E3-44DF-81E7-6E55D5DEC402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17C4D-19D8-4979-8112-CC10DB785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4EDCE-E845-4492-B5EC-C6F608FDEB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53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s/95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dafruit.com/images/product-files/954/PL2303_Prolific_DriverInstaller_v1_12_0.zip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cumentation/remote-access/vnc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wnloads/raspbian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www.sdcard.org/downloads/formatter_4/" TargetMode="External"/><Relationship Id="rId4" Type="http://schemas.openxmlformats.org/officeDocument/2006/relationships/hyperlink" Target="https://www.raspberrypi.org/documentation/installation/installing-images/README.m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notepad-plus-plus.org/" TargetMode="External"/><Relationship Id="rId7" Type="http://schemas.openxmlformats.org/officeDocument/2006/relationships/hyperlink" Target="https://www.raspberrypi.org/documentation/remote-access/vnc/windows.m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ightvnc.com/" TargetMode="External"/><Relationship Id="rId5" Type="http://schemas.openxmlformats.org/officeDocument/2006/relationships/hyperlink" Target="http://www.chiark.greenend.org.uk/~sgtatham/putty/download.html" TargetMode="External"/><Relationship Id="rId4" Type="http://schemas.openxmlformats.org/officeDocument/2006/relationships/hyperlink" Target="http://sourcefoundry.org/hac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2209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r>
              <a:rPr lang="en-US" sz="5800"/>
              <a:t>Beginning Raspberry Pi </a:t>
            </a:r>
            <a:endParaRPr sz="5800"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2667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Connecting to Raspbian</a:t>
            </a:r>
            <a:endParaRPr b="0"/>
          </a:p>
        </p:txBody>
      </p:sp>
      <p:sp>
        <p:nvSpPr>
          <p:cNvPr id="159" name="Google Shape;159;p21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203200">
              <a:spcBef>
                <a:spcPts val="0"/>
              </a:spcBef>
              <a:buSzPts val="2400"/>
            </a:pPr>
            <a:r>
              <a:rPr lang="en-US" sz="2400" dirty="0"/>
              <a:t>Connecting Raspberry pi to PC through USB2Serial Cable(Adafruit 954)</a:t>
            </a:r>
            <a:endParaRPr sz="2400" dirty="0"/>
          </a:p>
          <a:p>
            <a:pPr lvl="1" indent="-165100">
              <a:spcBef>
                <a:spcPts val="0"/>
              </a:spcBef>
            </a:pPr>
            <a:r>
              <a:rPr lang="en-US" sz="1400" u="sng" dirty="0">
                <a:solidFill>
                  <a:schemeClr val="hlink"/>
                </a:solidFill>
                <a:hlinkClick r:id="rId3"/>
              </a:rPr>
              <a:t>https://www.adafruit.com/products/954</a:t>
            </a:r>
            <a:endParaRPr sz="1400" dirty="0"/>
          </a:p>
          <a:p>
            <a:pPr lvl="1" indent="-190500">
              <a:spcBef>
                <a:spcPts val="0"/>
              </a:spcBef>
              <a:buSzPts val="1800"/>
            </a:pPr>
            <a:r>
              <a:rPr lang="en-US" sz="1800" dirty="0"/>
              <a:t>Cable connection</a:t>
            </a:r>
            <a:endParaRPr sz="1800" dirty="0"/>
          </a:p>
          <a:p>
            <a:pPr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sz="2400" dirty="0"/>
          </a:p>
          <a:p>
            <a:pPr marL="0" indent="0">
              <a:spcBef>
                <a:spcPts val="0"/>
              </a:spcBef>
              <a:buNone/>
            </a:pPr>
            <a:endParaRPr sz="2400" dirty="0"/>
          </a:p>
          <a:p>
            <a:pPr indent="-203200">
              <a:spcBef>
                <a:spcPts val="0"/>
              </a:spcBef>
              <a:buSzPts val="2400"/>
            </a:pPr>
            <a:r>
              <a:rPr lang="en-US" sz="2400" dirty="0"/>
              <a:t>USB to Serial cable device driver (PL2303)</a:t>
            </a:r>
            <a:endParaRPr sz="2400" dirty="0"/>
          </a:p>
          <a:p>
            <a:pPr lvl="1" indent="-165100">
              <a:spcBef>
                <a:spcPts val="0"/>
              </a:spcBef>
            </a:pPr>
            <a:r>
              <a:rPr lang="en-US" sz="1400" u="sng" dirty="0">
                <a:solidFill>
                  <a:schemeClr val="hlink"/>
                </a:solidFill>
                <a:hlinkClick r:id="rId4"/>
              </a:rPr>
              <a:t>https://www.adafruit.com/images/product-files/954/PL2303_Prolific_DriverInstaller_v1_12_0.zip</a:t>
            </a:r>
            <a:endParaRPr sz="1400"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indent="-50800">
              <a:buSzPts val="2800"/>
              <a:buNone/>
            </a:pPr>
            <a:endParaRPr dirty="0"/>
          </a:p>
          <a:p>
            <a:pPr indent="-50800">
              <a:buSzPts val="2800"/>
              <a:buNone/>
            </a:pPr>
            <a:endParaRPr dirty="0"/>
          </a:p>
          <a:p>
            <a:pPr indent="-50800">
              <a:buSzPts val="2800"/>
              <a:buNone/>
            </a:pPr>
            <a:endParaRPr dirty="0"/>
          </a:p>
        </p:txBody>
      </p:sp>
      <p:sp>
        <p:nvSpPr>
          <p:cNvPr id="160" name="Google Shape;160;p21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10</a:t>
            </a:fld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2455734" y="5999024"/>
            <a:ext cx="688146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More information - http://elinux.org/RPi_Serial_Connection</a:t>
            </a:r>
            <a:endParaRPr dirty="0"/>
          </a:p>
        </p:txBody>
      </p:sp>
      <p:graphicFrame>
        <p:nvGraphicFramePr>
          <p:cNvPr id="162" name="Google Shape;162;p21"/>
          <p:cNvGraphicFramePr/>
          <p:nvPr>
            <p:extLst/>
          </p:nvPr>
        </p:nvGraphicFramePr>
        <p:xfrm>
          <a:off x="3071664" y="3010700"/>
          <a:ext cx="5649600" cy="1981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08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Raspberry pi 2’s GPIO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USB2serial cable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GND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GND (black)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TXD0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RXD (white)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RXD0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TXD (green)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5V0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VCC (red) - optional (power from serial)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7590" y="2036663"/>
            <a:ext cx="3286125" cy="36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Connecting to Raspbian</a:t>
            </a:r>
            <a:endParaRPr b="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11</a:t>
            </a:fld>
            <a:endParaRPr/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1" y="2089923"/>
            <a:ext cx="2868100" cy="382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4980300" y="2526524"/>
            <a:ext cx="2865774" cy="21493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/>
          <p:nvPr/>
        </p:nvSpPr>
        <p:spPr>
          <a:xfrm>
            <a:off x="6933275" y="2511800"/>
            <a:ext cx="302100" cy="1532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Connecting to Raspbian</a:t>
            </a:r>
            <a:endParaRPr b="0"/>
          </a:p>
        </p:txBody>
      </p:sp>
      <p:sp>
        <p:nvSpPr>
          <p:cNvPr id="180" name="Google Shape;180;p23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12</a:t>
            </a:fld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Check the PORT number of the cable in device management</a:t>
            </a: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  <a:p>
            <a:pPr>
              <a:buSzPts val="2800"/>
            </a:pPr>
            <a:r>
              <a:rPr lang="en-US"/>
              <a:t>Use putty.exe to connect</a:t>
            </a:r>
            <a:br>
              <a:rPr lang="en-US"/>
            </a:br>
            <a:r>
              <a:rPr lang="en-US"/>
              <a:t> the Raspberry pi via COM port</a:t>
            </a: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600" y="2472025"/>
            <a:ext cx="3295650" cy="18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/>
          <p:nvPr/>
        </p:nvSpPr>
        <p:spPr>
          <a:xfrm>
            <a:off x="5557500" y="3720825"/>
            <a:ext cx="2793300" cy="468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Connecting to Raspbian</a:t>
            </a:r>
            <a:endParaRPr b="0" dirty="0"/>
          </a:p>
        </p:txBody>
      </p:sp>
      <p:sp>
        <p:nvSpPr>
          <p:cNvPr id="190" name="Google Shape;190;p24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r>
              <a:rPr lang="en-US"/>
              <a:t>putty</a:t>
            </a:r>
            <a:endParaRPr/>
          </a:p>
          <a:p>
            <a:pPr indent="-50800">
              <a:buSzPts val="1100"/>
              <a:buNone/>
            </a:pPr>
            <a:r>
              <a:rPr lang="en-US"/>
              <a:t>Connection type: Serial</a:t>
            </a:r>
            <a:endParaRPr/>
          </a:p>
          <a:p>
            <a:pPr indent="-50800">
              <a:buNone/>
            </a:pPr>
            <a:r>
              <a:rPr lang="en-US"/>
              <a:t>Serial Line: COM</a:t>
            </a:r>
            <a:r>
              <a:rPr lang="en-US" b="1">
                <a:solidFill>
                  <a:srgbClr val="FF0000"/>
                </a:solidFill>
              </a:rPr>
              <a:t>?</a:t>
            </a:r>
            <a:endParaRPr b="1">
              <a:solidFill>
                <a:srgbClr val="FF0000"/>
              </a:solidFill>
            </a:endParaRPr>
          </a:p>
          <a:p>
            <a:pPr indent="-50800">
              <a:buNone/>
            </a:pPr>
            <a:r>
              <a:rPr lang="en-US"/>
              <a:t>Speed: 115200</a:t>
            </a:r>
            <a:endParaRPr/>
          </a:p>
          <a:p>
            <a:pPr indent="-50800">
              <a:buNone/>
            </a:pPr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13</a:t>
            </a:fld>
            <a:endParaRPr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275" y="1942365"/>
            <a:ext cx="4305300" cy="41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SzPts val="1100"/>
            </a:pPr>
            <a:r>
              <a:rPr lang="en-US" b="0" dirty="0"/>
              <a:t>Connecting to Raspbian</a:t>
            </a:r>
            <a:endParaRPr b="0" dirty="0"/>
          </a:p>
        </p:txBody>
      </p:sp>
      <p:sp>
        <p:nvSpPr>
          <p:cNvPr id="199" name="Google Shape;199;p25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14</a:t>
            </a:fld>
            <a:endParaRPr/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977" y="2010488"/>
            <a:ext cx="6296025" cy="398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/>
          <p:cNvSpPr/>
          <p:nvPr/>
        </p:nvSpPr>
        <p:spPr>
          <a:xfrm>
            <a:off x="4254675" y="3595750"/>
            <a:ext cx="3727200" cy="1229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/>
              <a:t>ID: pi</a:t>
            </a:r>
            <a:endParaRPr sz="2400"/>
          </a:p>
          <a:p>
            <a:r>
              <a:rPr lang="en-US" sz="2400"/>
              <a:t>Password: raspberry</a:t>
            </a:r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Configuring Raspbian</a:t>
            </a:r>
            <a:endParaRPr b="0"/>
          </a:p>
        </p:txBody>
      </p:sp>
      <p:sp>
        <p:nvSpPr>
          <p:cNvPr id="208" name="Google Shape;208;p26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/>
              <a:t>Raspi-config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$ sudo raspi-config</a:t>
            </a:r>
            <a:endParaRPr/>
          </a:p>
          <a:p>
            <a:pPr lvl="1" indent="-76200">
              <a:lnSpc>
                <a:spcPct val="80000"/>
              </a:lnSpc>
              <a:buSzPts val="24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>
              <a:lnSpc>
                <a:spcPct val="80000"/>
              </a:lnSpc>
              <a:buSzPts val="2800"/>
            </a:pPr>
            <a:r>
              <a:rPr lang="en-US"/>
              <a:t>Expand Filesystem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Use all of the SD card for Raspbian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Check the size of the partition using ‘df’ command</a:t>
            </a:r>
            <a:endParaRPr/>
          </a:p>
        </p:txBody>
      </p:sp>
      <p:sp>
        <p:nvSpPr>
          <p:cNvPr id="209" name="Google Shape;209;p26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15</a:t>
            </a:fld>
            <a:endParaRPr/>
          </a:p>
        </p:txBody>
      </p:sp>
      <p:pic>
        <p:nvPicPr>
          <p:cNvPr id="210" name="Google Shape;210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3838" y="2033530"/>
            <a:ext cx="4812375" cy="302288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/>
          <p:nvPr/>
        </p:nvSpPr>
        <p:spPr>
          <a:xfrm>
            <a:off x="2860432" y="2843685"/>
            <a:ext cx="2220685" cy="94454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rgbClr val="42719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sudo?</a:t>
            </a:r>
            <a:endParaRPr/>
          </a:p>
          <a:p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Run program with super user’s privileges.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Configuring Raspbian</a:t>
            </a:r>
            <a:endParaRPr b="0"/>
          </a:p>
        </p:txBody>
      </p:sp>
      <p:sp>
        <p:nvSpPr>
          <p:cNvPr id="217" name="Google Shape;217;p27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Wireless configuration</a:t>
            </a:r>
            <a:endParaRPr/>
          </a:p>
          <a:p>
            <a:pPr lvl="1" indent="-254000">
              <a:spcBef>
                <a:spcPts val="0"/>
              </a:spcBef>
              <a:buSzPts val="2800"/>
            </a:pPr>
            <a:r>
              <a:rPr lang="en-US"/>
              <a:t>$ sudo nano /etc/wpa_supplicant/wpa_supplicant.conf</a:t>
            </a: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 sz="2400"/>
          </a:p>
          <a:p>
            <a:pPr marL="914400" indent="-342900">
              <a:spcBef>
                <a:spcPts val="0"/>
              </a:spcBef>
              <a:buSzPts val="1800"/>
              <a:buChar char="●"/>
            </a:pPr>
            <a:r>
              <a:rPr lang="en-US" sz="2400"/>
              <a:t>$ sudo reboot</a:t>
            </a:r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16</a:t>
            </a:fld>
            <a:endParaRPr/>
          </a:p>
        </p:txBody>
      </p:sp>
      <p:sp>
        <p:nvSpPr>
          <p:cNvPr id="219" name="Google Shape;219;p27"/>
          <p:cNvSpPr txBox="1"/>
          <p:nvPr/>
        </p:nvSpPr>
        <p:spPr>
          <a:xfrm>
            <a:off x="3063075" y="2699400"/>
            <a:ext cx="6309000" cy="2939100"/>
          </a:xfrm>
          <a:prstGeom prst="rect">
            <a:avLst/>
          </a:prstGeom>
          <a:noFill/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ctrl_interface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=DIR=/var/run/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wpa_supplicant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GROUP=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netdev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update_config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=1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network={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ssid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="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hswlan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"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scan_ssid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=1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key_mgmt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=WPA-EAP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identity="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학번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사번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"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password="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비밀번호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"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}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Configuring Raspbian</a:t>
            </a:r>
            <a:endParaRPr b="0" dirty="0"/>
          </a:p>
        </p:txBody>
      </p:sp>
      <p:sp>
        <p:nvSpPr>
          <p:cNvPr id="226" name="Google Shape;226;p28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06400">
              <a:buSzPts val="2800"/>
              <a:buChar char="●"/>
            </a:pPr>
            <a:r>
              <a:rPr lang="en-US"/>
              <a:t>ifconfig wlan0</a:t>
            </a:r>
            <a:endParaRPr/>
          </a:p>
          <a:p>
            <a:pPr indent="-406400">
              <a:spcBef>
                <a:spcPts val="0"/>
              </a:spcBef>
              <a:buSzPts val="2800"/>
              <a:buChar char="●"/>
            </a:pPr>
            <a:r>
              <a:rPr lang="en-US"/>
              <a:t>netstat -nr</a:t>
            </a:r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17</a:t>
            </a:fld>
            <a:endParaRPr/>
          </a:p>
        </p:txBody>
      </p:sp>
      <p:pic>
        <p:nvPicPr>
          <p:cNvPr id="228" name="Google Shape;2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8365" y="3163915"/>
            <a:ext cx="6124575" cy="244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8"/>
          <p:cNvSpPr/>
          <p:nvPr/>
        </p:nvSpPr>
        <p:spPr>
          <a:xfrm>
            <a:off x="4244275" y="3460275"/>
            <a:ext cx="1730100" cy="208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0" name="Google Shape;230;p28"/>
          <p:cNvSpPr/>
          <p:nvPr/>
        </p:nvSpPr>
        <p:spPr>
          <a:xfrm>
            <a:off x="3073025" y="5123925"/>
            <a:ext cx="2380200" cy="208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Update Raspbian</a:t>
            </a:r>
            <a:endParaRPr b="0"/>
          </a:p>
        </p:txBody>
      </p:sp>
      <p:sp>
        <p:nvSpPr>
          <p:cNvPr id="236" name="Google Shape;236;p29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$ sudo apt-get update</a:t>
            </a:r>
            <a:endParaRPr/>
          </a:p>
          <a:p>
            <a:pPr lvl="1">
              <a:buSzPts val="2400"/>
            </a:pPr>
            <a:r>
              <a:rPr lang="en-US"/>
              <a:t>To update the local package index with the latest changes made in the repositories (/etc/apt/sources.list)</a:t>
            </a:r>
            <a:endParaRPr/>
          </a:p>
          <a:p>
            <a:pPr>
              <a:buSzPts val="2800"/>
            </a:pPr>
            <a:r>
              <a:rPr lang="en-US"/>
              <a:t>$ sudo apt-get upgrade</a:t>
            </a:r>
            <a:endParaRPr/>
          </a:p>
          <a:p>
            <a:pPr lvl="1">
              <a:buSzPts val="2400"/>
            </a:pPr>
            <a:r>
              <a:rPr lang="en-US"/>
              <a:t>Upgrade all installed packages</a:t>
            </a:r>
            <a:endParaRPr/>
          </a:p>
        </p:txBody>
      </p:sp>
      <p:sp>
        <p:nvSpPr>
          <p:cNvPr id="237" name="Google Shape;237;p29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VNC (Virtual Network Computing)</a:t>
            </a:r>
            <a:endParaRPr b="0"/>
          </a:p>
        </p:txBody>
      </p:sp>
      <p:sp>
        <p:nvSpPr>
          <p:cNvPr id="243" name="Google Shape;243;p30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Graphical desktop sharing system that allows you to remotely control the desktop interface</a:t>
            </a:r>
            <a:endParaRPr/>
          </a:p>
          <a:p>
            <a:pPr>
              <a:buSzPts val="2800"/>
            </a:pPr>
            <a:r>
              <a:rPr lang="en-US"/>
              <a:t>Install the TightVNC package</a:t>
            </a:r>
            <a:endParaRPr/>
          </a:p>
          <a:p>
            <a:pPr lvl="1">
              <a:buSzPts val="2400"/>
            </a:pPr>
            <a:r>
              <a:rPr lang="en-US"/>
              <a:t>$ sudo apt-get install tightvncserver</a:t>
            </a:r>
            <a:endParaRPr/>
          </a:p>
          <a:p>
            <a:pPr>
              <a:buSzPts val="2800"/>
            </a:pPr>
            <a:r>
              <a:rPr lang="en-US"/>
              <a:t>Rrun TightVNC Server</a:t>
            </a:r>
            <a:endParaRPr/>
          </a:p>
          <a:p>
            <a:pPr lvl="1">
              <a:buSzPts val="2400"/>
            </a:pPr>
            <a:r>
              <a:rPr lang="en-US"/>
              <a:t>$ tightvncserver</a:t>
            </a:r>
            <a:endParaRPr/>
          </a:p>
          <a:p>
            <a:pPr lvl="1">
              <a:buSzPts val="2400"/>
            </a:pPr>
            <a:r>
              <a:rPr lang="en-US"/>
              <a:t>will prompt you to enter password</a:t>
            </a:r>
            <a:endParaRPr/>
          </a:p>
          <a:p>
            <a:pPr>
              <a:buSzPts val="2800"/>
            </a:pPr>
            <a:r>
              <a:rPr lang="en-US"/>
              <a:t>Run VNC server</a:t>
            </a:r>
            <a:endParaRPr/>
          </a:p>
          <a:p>
            <a:pPr lvl="1">
              <a:buSzPts val="2400"/>
            </a:pPr>
            <a:r>
              <a:rPr lang="en-US"/>
              <a:t>$ vncserver :1 -geometry 1024x768 -depth 24</a:t>
            </a:r>
            <a:endParaRPr/>
          </a:p>
          <a:p>
            <a:pPr lvl="1" indent="-76200">
              <a:buSzPts val="24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19</a:t>
            </a:fld>
            <a:endParaRPr/>
          </a:p>
        </p:txBody>
      </p:sp>
      <p:sp>
        <p:nvSpPr>
          <p:cNvPr id="245" name="Google Shape;245;p30"/>
          <p:cNvSpPr/>
          <p:nvPr/>
        </p:nvSpPr>
        <p:spPr>
          <a:xfrm>
            <a:off x="2152650" y="6169581"/>
            <a:ext cx="719964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</a:t>
            </a: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https://www.raspberrypi.org/documentation/remote-access/vnc/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Contents</a:t>
            </a:r>
            <a:endParaRPr b="0"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 dirty="0"/>
              <a:t>Raspberry Pi</a:t>
            </a:r>
            <a:endParaRPr dirty="0"/>
          </a:p>
          <a:p>
            <a:pPr>
              <a:buSzPts val="2800"/>
            </a:pPr>
            <a:r>
              <a:rPr lang="en-US" dirty="0"/>
              <a:t>Installing Raspbian</a:t>
            </a:r>
            <a:endParaRPr dirty="0"/>
          </a:p>
          <a:p>
            <a:pPr>
              <a:buSzPts val="2800"/>
            </a:pPr>
            <a:r>
              <a:rPr lang="en-US" dirty="0"/>
              <a:t>Connecting to Raspbian</a:t>
            </a:r>
            <a:endParaRPr dirty="0"/>
          </a:p>
          <a:p>
            <a:pPr>
              <a:buSzPts val="2800"/>
            </a:pPr>
            <a:r>
              <a:rPr lang="en-US" dirty="0"/>
              <a:t>Configuring Raspbian</a:t>
            </a:r>
            <a:endParaRPr dirty="0"/>
          </a:p>
          <a:p>
            <a:pPr>
              <a:buSzPts val="2800"/>
            </a:pPr>
            <a:r>
              <a:rPr lang="en-US" dirty="0"/>
              <a:t>Update Raspbian</a:t>
            </a:r>
            <a:endParaRPr dirty="0"/>
          </a:p>
          <a:p>
            <a:pPr>
              <a:buSzPts val="2800"/>
            </a:pPr>
            <a:r>
              <a:rPr lang="en-US" dirty="0"/>
              <a:t>VNC</a:t>
            </a:r>
            <a:endParaRPr dirty="0"/>
          </a:p>
          <a:p>
            <a:pPr>
              <a:buSzPts val="2800"/>
            </a:pPr>
            <a:r>
              <a:rPr lang="en-US" dirty="0"/>
              <a:t>Installing apache web server + PHP</a:t>
            </a:r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VNC (Virtual Network Computing)</a:t>
            </a:r>
            <a:endParaRPr b="0"/>
          </a:p>
        </p:txBody>
      </p:sp>
      <p:sp>
        <p:nvSpPr>
          <p:cNvPr id="251" name="Google Shape;251;p31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Connecting VNC</a:t>
            </a:r>
            <a:endParaRPr/>
          </a:p>
          <a:p>
            <a:pPr>
              <a:buSzPts val="2800"/>
            </a:pPr>
            <a:r>
              <a:rPr lang="en-US"/>
              <a:t>Run TightVNC Viewer in your PC (windows)</a:t>
            </a:r>
            <a:endParaRPr/>
          </a:p>
          <a:p>
            <a:pPr lvl="1" indent="-76200">
              <a:buSzPts val="24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</p:txBody>
      </p:sp>
      <p:sp>
        <p:nvSpPr>
          <p:cNvPr id="252" name="Google Shape;252;p31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20</a:t>
            </a:fld>
            <a:endParaRPr/>
          </a:p>
        </p:txBody>
      </p:sp>
      <p:pic>
        <p:nvPicPr>
          <p:cNvPr id="253" name="Google Shape;253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1900" y="2984164"/>
            <a:ext cx="4210050" cy="30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VNC (Virtual Network Computing)</a:t>
            </a:r>
            <a:endParaRPr b="0" dirty="0"/>
          </a:p>
        </p:txBody>
      </p:sp>
      <p:sp>
        <p:nvSpPr>
          <p:cNvPr id="260" name="Google Shape;260;p32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06400">
              <a:buSzPts val="2800"/>
              <a:buFont typeface="Calibri"/>
              <a:buChar char="•"/>
            </a:pPr>
            <a:r>
              <a:rPr lang="en-US"/>
              <a:t>Listening port 80 (HTTP) only allowed in Our Site.</a:t>
            </a:r>
            <a:endParaRPr/>
          </a:p>
          <a:p>
            <a:pPr indent="-419100">
              <a:spcBef>
                <a:spcPts val="0"/>
              </a:spcBef>
              <a:buSzPts val="3000"/>
            </a:pPr>
            <a:r>
              <a:rPr lang="en-US"/>
              <a:t>But, normal pi user cannot listen 80 port.</a:t>
            </a:r>
            <a:endParaRPr/>
          </a:p>
          <a:p>
            <a:pPr indent="-419100">
              <a:spcBef>
                <a:spcPts val="0"/>
              </a:spcBef>
              <a:buSzPts val="3000"/>
            </a:pPr>
            <a:r>
              <a:rPr lang="en-US"/>
              <a:t>We need to forward other port to 80 port.</a:t>
            </a:r>
            <a:endParaRPr/>
          </a:p>
          <a:p>
            <a:pPr lvl="1" indent="-342900">
              <a:spcBef>
                <a:spcPts val="0"/>
              </a:spcBef>
              <a:buSzPts val="1800"/>
            </a:pPr>
            <a:r>
              <a:rPr lang="en-US" sz="1800"/>
              <a:t>$ sudo </a:t>
            </a:r>
            <a:r>
              <a:rPr lang="en-US" sz="1800">
                <a:highlight>
                  <a:srgbClr val="FFFFFF"/>
                </a:highlight>
              </a:rPr>
              <a:t>iptables -t nat -A PREROUTING -p tcp --dport 80 -j REDIRECT --to 5901</a:t>
            </a:r>
            <a:endParaRPr sz="1800">
              <a:highlight>
                <a:srgbClr val="FFFFFF"/>
              </a:highlight>
            </a:endParaRPr>
          </a:p>
          <a:p>
            <a:pPr lvl="1" indent="-342900">
              <a:spcBef>
                <a:spcPts val="0"/>
              </a:spcBef>
              <a:buSzPts val="1800"/>
            </a:pPr>
            <a:r>
              <a:rPr lang="en-US" sz="1800">
                <a:highlight>
                  <a:srgbClr val="FFFFFF"/>
                </a:highlight>
              </a:rPr>
              <a:t>This forward 80 to 5901 </a:t>
            </a:r>
            <a:endParaRPr sz="1800">
              <a:highlight>
                <a:srgbClr val="FFFFFF"/>
              </a:highlight>
            </a:endParaRPr>
          </a:p>
          <a:p>
            <a:pPr indent="-419100">
              <a:spcBef>
                <a:spcPts val="0"/>
              </a:spcBef>
              <a:buSzPts val="3000"/>
            </a:pPr>
            <a:r>
              <a:rPr lang="en-US"/>
              <a:t>Run VNC server</a:t>
            </a:r>
            <a:endParaRPr/>
          </a:p>
          <a:p>
            <a:pPr lvl="1"/>
            <a:r>
              <a:rPr lang="en-US"/>
              <a:t>$ vncserver :1 -geometry 1024x768 -depth 24</a:t>
            </a:r>
            <a:endParaRPr/>
          </a:p>
          <a:p>
            <a:pPr lvl="1"/>
            <a:r>
              <a:rPr lang="en-US"/>
              <a:t>vncserver will listen at port 5901</a:t>
            </a:r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21</a:t>
            </a:fld>
            <a:endParaRPr/>
          </a:p>
        </p:txBody>
      </p:sp>
      <p:sp>
        <p:nvSpPr>
          <p:cNvPr id="262" name="Google Shape;262;p32"/>
          <p:cNvSpPr txBox="1"/>
          <p:nvPr/>
        </p:nvSpPr>
        <p:spPr>
          <a:xfrm>
            <a:off x="1991544" y="5449925"/>
            <a:ext cx="8640960" cy="7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if you want to delete the forwarding in the </a:t>
            </a:r>
            <a:r>
              <a:rPr lang="en-US" dirty="0" err="1"/>
              <a:t>iptable</a:t>
            </a:r>
            <a:r>
              <a:rPr lang="en-US" dirty="0"/>
              <a:t>:</a:t>
            </a:r>
            <a:endParaRPr dirty="0"/>
          </a:p>
          <a:p>
            <a:r>
              <a:rPr lang="en-US" dirty="0"/>
              <a:t>$ </a:t>
            </a:r>
            <a:r>
              <a:rPr lang="en-US" dirty="0" err="1">
                <a:solidFill>
                  <a:schemeClr val="dk1"/>
                </a:solidFill>
              </a:rPr>
              <a:t>sudo</a:t>
            </a:r>
            <a:r>
              <a:rPr lang="en-US" dirty="0">
                <a:solidFill>
                  <a:schemeClr val="dk1"/>
                </a:solidFill>
              </a:rPr>
              <a:t> iptables -t </a:t>
            </a:r>
            <a:r>
              <a:rPr lang="en-US" dirty="0" err="1">
                <a:solidFill>
                  <a:schemeClr val="dk1"/>
                </a:solidFill>
              </a:rPr>
              <a:t>nat</a:t>
            </a:r>
            <a:r>
              <a:rPr lang="en-US" dirty="0">
                <a:solidFill>
                  <a:schemeClr val="dk1"/>
                </a:solidFill>
              </a:rPr>
              <a:t> -</a:t>
            </a:r>
            <a:r>
              <a:rPr lang="en-US" b="1" dirty="0">
                <a:solidFill>
                  <a:srgbClr val="FF0000"/>
                </a:solidFill>
              </a:rPr>
              <a:t>D</a:t>
            </a:r>
            <a:r>
              <a:rPr lang="en-US" dirty="0">
                <a:solidFill>
                  <a:schemeClr val="dk1"/>
                </a:solidFill>
              </a:rPr>
              <a:t> PREROUTING -p </a:t>
            </a:r>
            <a:r>
              <a:rPr lang="en-US" dirty="0" err="1">
                <a:solidFill>
                  <a:schemeClr val="dk1"/>
                </a:solidFill>
              </a:rPr>
              <a:t>tcp</a:t>
            </a:r>
            <a:r>
              <a:rPr lang="en-US" dirty="0">
                <a:solidFill>
                  <a:schemeClr val="dk1"/>
                </a:solidFill>
              </a:rPr>
              <a:t> --</a:t>
            </a:r>
            <a:r>
              <a:rPr lang="en-US" dirty="0" err="1">
                <a:solidFill>
                  <a:schemeClr val="dk1"/>
                </a:solidFill>
              </a:rPr>
              <a:t>dport</a:t>
            </a:r>
            <a:r>
              <a:rPr lang="en-US" dirty="0">
                <a:solidFill>
                  <a:schemeClr val="dk1"/>
                </a:solidFill>
              </a:rPr>
              <a:t> 80 -j REDIRECT --to 5901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SzPts val="1100"/>
            </a:pPr>
            <a:r>
              <a:rPr lang="en-US" b="0" dirty="0"/>
              <a:t>VNC (Virtual Network Computing)</a:t>
            </a:r>
            <a:endParaRPr b="0" dirty="0"/>
          </a:p>
        </p:txBody>
      </p:sp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19100">
              <a:buSzPts val="3000"/>
            </a:pPr>
            <a:r>
              <a:rPr lang="en-US" sz="3000"/>
              <a:t>Connect to the port 80 of the raspberry pi</a:t>
            </a:r>
            <a:endParaRPr sz="3000"/>
          </a:p>
          <a:p>
            <a:pPr indent="-419100">
              <a:spcBef>
                <a:spcPts val="0"/>
              </a:spcBef>
              <a:buSzPts val="3000"/>
            </a:pPr>
            <a:r>
              <a:rPr lang="en-US" sz="3000"/>
              <a:t>Remote Host: 223.194.131.30</a:t>
            </a:r>
            <a:r>
              <a:rPr lang="en-US" sz="3000">
                <a:solidFill>
                  <a:srgbClr val="FF0000"/>
                </a:solidFill>
              </a:rPr>
              <a:t>::80</a:t>
            </a:r>
            <a:endParaRPr sz="3000">
              <a:solidFill>
                <a:srgbClr val="FF0000"/>
              </a:solidFill>
            </a:endParaRPr>
          </a:p>
        </p:txBody>
      </p:sp>
      <p:sp>
        <p:nvSpPr>
          <p:cNvPr id="270" name="Google Shape;270;p33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22</a:t>
            </a:fld>
            <a:endParaRPr/>
          </a:p>
        </p:txBody>
      </p:sp>
      <p:pic>
        <p:nvPicPr>
          <p:cNvPr id="271" name="Google Shape;27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0" y="3122840"/>
            <a:ext cx="4076700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VNC (Virtual Network Computing)</a:t>
            </a:r>
            <a:endParaRPr b="0"/>
          </a:p>
        </p:txBody>
      </p:sp>
      <p:sp>
        <p:nvSpPr>
          <p:cNvPr id="277" name="Google Shape;277;p34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50800">
              <a:spcBef>
                <a:spcPts val="0"/>
              </a:spcBef>
              <a:buSzPts val="2800"/>
              <a:buNone/>
            </a:pPr>
            <a:endParaRPr/>
          </a:p>
        </p:txBody>
      </p:sp>
      <p:sp>
        <p:nvSpPr>
          <p:cNvPr id="278" name="Google Shape;278;p34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23</a:t>
            </a:fld>
            <a:endParaRPr/>
          </a:p>
        </p:txBody>
      </p:sp>
      <p:pic>
        <p:nvPicPr>
          <p:cNvPr id="279" name="Google Shape;279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8960" y="1825628"/>
            <a:ext cx="4994100" cy="40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Installing Web Server</a:t>
            </a:r>
            <a:endParaRPr b="0"/>
          </a:p>
        </p:txBody>
      </p:sp>
      <p:sp>
        <p:nvSpPr>
          <p:cNvPr id="285" name="Google Shape;285;p35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89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/>
              <a:t>$ sudo apt-get install apache2</a:t>
            </a: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>
              <a:lnSpc>
                <a:spcPct val="80000"/>
              </a:lnSpc>
              <a:buSzPts val="2800"/>
            </a:pPr>
            <a:endParaRPr/>
          </a:p>
          <a:p>
            <a:pPr>
              <a:lnSpc>
                <a:spcPct val="80000"/>
              </a:lnSpc>
              <a:buSzPts val="2800"/>
            </a:pPr>
            <a:r>
              <a:rPr lang="en-US"/>
              <a:t>/var/www/html/index.html</a:t>
            </a:r>
            <a:endParaRPr/>
          </a:p>
          <a:p>
            <a:pPr>
              <a:lnSpc>
                <a:spcPct val="80000"/>
              </a:lnSpc>
              <a:buSzPts val="2800"/>
            </a:pPr>
            <a:r>
              <a:rPr lang="en-US"/>
              <a:t>$ sudo nano /var/www/html/index.html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Modify the HTML</a:t>
            </a:r>
            <a:endParaRPr/>
          </a:p>
        </p:txBody>
      </p:sp>
      <p:sp>
        <p:nvSpPr>
          <p:cNvPr id="286" name="Google Shape;286;p35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24</a:t>
            </a:fld>
            <a:endParaRPr/>
          </a:p>
        </p:txBody>
      </p:sp>
      <p:pic>
        <p:nvPicPr>
          <p:cNvPr id="287" name="Google Shape;287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90827" y="2489165"/>
            <a:ext cx="5191125" cy="20002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 dirty="0"/>
              <a:t>Installing PHP</a:t>
            </a:r>
            <a:endParaRPr b="0" dirty="0"/>
          </a:p>
        </p:txBody>
      </p:sp>
      <p:sp>
        <p:nvSpPr>
          <p:cNvPr id="293" name="Google Shape;293;p36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$ sudo apt-get install php5 libapache2-mod-php5</a:t>
            </a:r>
            <a:endParaRPr/>
          </a:p>
          <a:p>
            <a:pPr>
              <a:buSzPts val="2800"/>
            </a:pPr>
            <a:r>
              <a:rPr lang="en-US"/>
              <a:t>$ sudo nano /var/www/html/index.php</a:t>
            </a:r>
            <a:endParaRPr/>
          </a:p>
          <a:p>
            <a:pPr indent="-50800">
              <a:buSzPts val="2800"/>
              <a:buNone/>
            </a:pPr>
            <a:endParaRPr/>
          </a:p>
        </p:txBody>
      </p:sp>
      <p:sp>
        <p:nvSpPr>
          <p:cNvPr id="294" name="Google Shape;294;p36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25</a:t>
            </a:fld>
            <a:endParaRPr/>
          </a:p>
        </p:txBody>
      </p:sp>
      <p:sp>
        <p:nvSpPr>
          <p:cNvPr id="295" name="Google Shape;295;p36"/>
          <p:cNvSpPr txBox="1"/>
          <p:nvPr/>
        </p:nvSpPr>
        <p:spPr>
          <a:xfrm>
            <a:off x="2659464" y="3326006"/>
            <a:ext cx="202921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echo “Hello world”;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phpinfo();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Google Shape;29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01214" y="3854453"/>
            <a:ext cx="4767315" cy="241220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>
            <a:spLocks noGrp="1"/>
          </p:cNvSpPr>
          <p:nvPr>
            <p:ph type="ctrTitle"/>
          </p:nvPr>
        </p:nvSpPr>
        <p:spPr>
          <a:xfrm>
            <a:off x="2209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r>
              <a:rPr lang="en-US"/>
              <a:t>Q&amp;A</a:t>
            </a:r>
            <a:endParaRPr/>
          </a:p>
        </p:txBody>
      </p:sp>
      <p:sp>
        <p:nvSpPr>
          <p:cNvPr id="302" name="Google Shape;302;p37"/>
          <p:cNvSpPr txBox="1">
            <a:spLocks noGrp="1"/>
          </p:cNvSpPr>
          <p:nvPr>
            <p:ph type="subTitle" idx="1"/>
          </p:nvPr>
        </p:nvSpPr>
        <p:spPr>
          <a:xfrm>
            <a:off x="2667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Raspberry Pi</a:t>
            </a:r>
            <a:endParaRPr b="0"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975798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dirty="0"/>
              <a:t>a series of credit card–sized single-board computers</a:t>
            </a:r>
            <a:endParaRPr dirty="0"/>
          </a:p>
          <a:p>
            <a:pPr>
              <a:lnSpc>
                <a:spcPct val="80000"/>
              </a:lnSpc>
              <a:buSzPts val="2800"/>
            </a:pPr>
            <a:r>
              <a:rPr lang="en-US" dirty="0"/>
              <a:t>developed in the UK by the Raspberry Pi Foundation</a:t>
            </a:r>
            <a:endParaRPr dirty="0"/>
          </a:p>
          <a:p>
            <a:pPr lvl="1">
              <a:lnSpc>
                <a:spcPct val="80000"/>
              </a:lnSpc>
              <a:buSzPts val="2400"/>
            </a:pPr>
            <a:r>
              <a:rPr lang="en-US" dirty="0"/>
              <a:t>promoting the teaching of basic computer science </a:t>
            </a:r>
            <a:endParaRPr dirty="0"/>
          </a:p>
          <a:p>
            <a:pPr>
              <a:lnSpc>
                <a:spcPct val="80000"/>
              </a:lnSpc>
              <a:buSzPts val="2800"/>
            </a:pPr>
            <a:r>
              <a:rPr lang="en-US" dirty="0"/>
              <a:t>Raspberry Pi 3 Spec.</a:t>
            </a:r>
            <a:endParaRPr dirty="0"/>
          </a:p>
          <a:p>
            <a:pPr lvl="1">
              <a:lnSpc>
                <a:spcPct val="80000"/>
              </a:lnSpc>
              <a:buSzPts val="2400"/>
            </a:pPr>
            <a:r>
              <a:rPr lang="en-US" dirty="0"/>
              <a:t>Broadcom BCM2837 SoC</a:t>
            </a:r>
            <a:endParaRPr dirty="0"/>
          </a:p>
          <a:p>
            <a:pPr lvl="2">
              <a:lnSpc>
                <a:spcPct val="80000"/>
              </a:lnSpc>
              <a:buSzPts val="2000"/>
            </a:pPr>
            <a:r>
              <a:rPr lang="en-US" dirty="0"/>
              <a:t>CPU: 1.2GHz quad-core ARM Cortex-A53</a:t>
            </a:r>
            <a:endParaRPr dirty="0"/>
          </a:p>
          <a:p>
            <a:pPr lvl="2">
              <a:lnSpc>
                <a:spcPct val="80000"/>
              </a:lnSpc>
              <a:buSzPts val="2000"/>
            </a:pPr>
            <a:r>
              <a:rPr lang="en-US" dirty="0"/>
              <a:t>1GB RAM</a:t>
            </a:r>
            <a:endParaRPr dirty="0"/>
          </a:p>
          <a:p>
            <a:pPr lvl="2">
              <a:lnSpc>
                <a:spcPct val="80000"/>
              </a:lnSpc>
              <a:buSzPts val="2000"/>
            </a:pPr>
            <a:r>
              <a:rPr lang="en-US" dirty="0"/>
              <a:t>GPU: 400MHz </a:t>
            </a:r>
            <a:r>
              <a:rPr lang="en-US" dirty="0" err="1"/>
              <a:t>VideoCore</a:t>
            </a:r>
            <a:r>
              <a:rPr lang="en-US" dirty="0"/>
              <a:t> IV</a:t>
            </a:r>
            <a:endParaRPr dirty="0"/>
          </a:p>
          <a:p>
            <a:pPr lvl="1">
              <a:lnSpc>
                <a:spcPct val="80000"/>
              </a:lnSpc>
              <a:buSzPts val="2400"/>
            </a:pPr>
            <a:r>
              <a:rPr lang="en-US" dirty="0"/>
              <a:t>4 USB ports, 40 GPIO pins, HDMI, Ethernet, 3.5mm audio jack, Micro SD slot</a:t>
            </a:r>
            <a:endParaRPr dirty="0"/>
          </a:p>
        </p:txBody>
      </p:sp>
      <p:pic>
        <p:nvPicPr>
          <p:cNvPr id="104" name="Google Shape;104;p15" descr="Pi_2_Model_B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33104" y="405634"/>
            <a:ext cx="2706246" cy="1419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/>
              <a:t>Comparison of RPi Series</a:t>
            </a:r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4</a:t>
            </a:fld>
            <a:endParaRPr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3825" y="1906825"/>
            <a:ext cx="7620000" cy="39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2152650" y="6085225"/>
            <a:ext cx="7975798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Source: http://hackaday.com/2016/02/28/introducing-the-raspberry-pi-3/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Raspberry Pi - OSes</a:t>
            </a:r>
            <a:endParaRPr b="0"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 u="sng" dirty="0"/>
              <a:t>Raspbian – based on Debian</a:t>
            </a:r>
            <a:endParaRPr dirty="0"/>
          </a:p>
          <a:p>
            <a:pPr>
              <a:buSzPts val="2800"/>
            </a:pPr>
            <a:r>
              <a:rPr lang="en-US" dirty="0"/>
              <a:t>Ubuntu mate</a:t>
            </a:r>
            <a:endParaRPr dirty="0"/>
          </a:p>
          <a:p>
            <a:pPr>
              <a:buSzPts val="2800"/>
            </a:pPr>
            <a:r>
              <a:rPr lang="en-US" dirty="0"/>
              <a:t>Snappy Ubuntu core</a:t>
            </a:r>
            <a:endParaRPr dirty="0"/>
          </a:p>
          <a:p>
            <a:pPr>
              <a:buSzPts val="2800"/>
            </a:pPr>
            <a:r>
              <a:rPr lang="en-US" dirty="0"/>
              <a:t>Windows 10 IoT core</a:t>
            </a:r>
            <a:endParaRPr dirty="0"/>
          </a:p>
          <a:p>
            <a:pPr>
              <a:buSzPts val="2800"/>
            </a:pPr>
            <a:r>
              <a:rPr lang="en-US" dirty="0"/>
              <a:t>OSMC – Open source media center</a:t>
            </a:r>
            <a:endParaRPr dirty="0"/>
          </a:p>
          <a:p>
            <a:pPr>
              <a:buSzPts val="2800"/>
            </a:pPr>
            <a:r>
              <a:rPr lang="en-US" dirty="0" err="1"/>
              <a:t>OpenELEC</a:t>
            </a:r>
            <a:endParaRPr dirty="0"/>
          </a:p>
          <a:p>
            <a:pPr>
              <a:buSzPts val="2800"/>
            </a:pPr>
            <a:r>
              <a:rPr lang="en-US" dirty="0" err="1"/>
              <a:t>Risc</a:t>
            </a:r>
            <a:r>
              <a:rPr lang="en-US" dirty="0"/>
              <a:t> OS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Installing Raspbian</a:t>
            </a:r>
            <a:endParaRPr b="0"/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215900">
              <a:spcBef>
                <a:spcPts val="0"/>
              </a:spcBef>
              <a:buSzPts val="2600"/>
            </a:pPr>
            <a:r>
              <a:rPr lang="en-US" sz="2600"/>
              <a:t>Download the Image of raspbian</a:t>
            </a:r>
            <a:endParaRPr sz="2600"/>
          </a:p>
          <a:p>
            <a:pPr lvl="1" indent="-215900">
              <a:buSzPts val="2200"/>
            </a:pPr>
            <a:r>
              <a:rPr lang="en-US" sz="2200" u="sng">
                <a:solidFill>
                  <a:schemeClr val="hlink"/>
                </a:solidFill>
                <a:hlinkClick r:id="rId3"/>
              </a:rPr>
              <a:t>https://www.raspberrypi.org/downloads/raspbian/</a:t>
            </a:r>
            <a:endParaRPr sz="2200"/>
          </a:p>
          <a:p>
            <a:pPr indent="-215900">
              <a:buSzPts val="2600"/>
            </a:pPr>
            <a:r>
              <a:rPr lang="en-US" sz="2600"/>
              <a:t>Writing the Image to the SD card (micro SD card)</a:t>
            </a:r>
            <a:endParaRPr sz="2600"/>
          </a:p>
          <a:p>
            <a:pPr lvl="1" indent="-215900">
              <a:buSzPts val="2200"/>
            </a:pPr>
            <a:r>
              <a:rPr lang="en-US" sz="2200"/>
              <a:t>In Windows</a:t>
            </a:r>
            <a:endParaRPr sz="2200"/>
          </a:p>
          <a:p>
            <a:pPr lvl="1" indent="-215900">
              <a:buSzPts val="2200"/>
            </a:pPr>
            <a:r>
              <a:rPr lang="en-US" sz="2200"/>
              <a:t>Win32DiskImager </a:t>
            </a:r>
            <a:endParaRPr sz="2200"/>
          </a:p>
          <a:p>
            <a:pPr lvl="2" indent="-215900">
              <a:buSzPts val="1800"/>
            </a:pPr>
            <a:r>
              <a:rPr lang="en-US" sz="1800"/>
              <a:t>http://sourceforge.net/projects/win32diskimager/</a:t>
            </a:r>
            <a:endParaRPr sz="1800"/>
          </a:p>
        </p:txBody>
      </p:sp>
      <p:sp>
        <p:nvSpPr>
          <p:cNvPr id="129" name="Google Shape;129;p18"/>
          <p:cNvSpPr txBox="1"/>
          <p:nvPr/>
        </p:nvSpPr>
        <p:spPr>
          <a:xfrm>
            <a:off x="2011075" y="6163875"/>
            <a:ext cx="81438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</a:t>
            </a:r>
            <a:r>
              <a:rPr lang="en-U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https://www.raspberrypi.org/documentation/installation/installing-images/README.md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6</a:t>
            </a:fld>
            <a:endParaRPr/>
          </a:p>
        </p:txBody>
      </p:sp>
      <p:sp>
        <p:nvSpPr>
          <p:cNvPr id="131" name="Google Shape;131;p18"/>
          <p:cNvSpPr txBox="1"/>
          <p:nvPr/>
        </p:nvSpPr>
        <p:spPr>
          <a:xfrm>
            <a:off x="7287803" y="4877760"/>
            <a:ext cx="3012176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 If your SD card is not formatted correctly, use SDFormatter </a:t>
            </a:r>
            <a:r>
              <a:rPr lang="en-U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https://www.sdcard.org/downloads/formatter_4/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52801" y="4374251"/>
            <a:ext cx="3699325" cy="18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Installing Raspbian</a:t>
            </a:r>
            <a:endParaRPr b="0"/>
          </a:p>
        </p:txBody>
      </p:sp>
      <p:sp>
        <p:nvSpPr>
          <p:cNvPr id="138" name="Google Shape;138;p19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Partition of the SD card</a:t>
            </a:r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7</a:t>
            </a:fld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55157" y="2450805"/>
            <a:ext cx="6555495" cy="208100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2455157" y="4666745"/>
            <a:ext cx="394992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boot: files required to boot the raspbian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2" name="Google Shape;142;p19"/>
          <p:cNvCxnSpPr/>
          <p:nvPr/>
        </p:nvCxnSpPr>
        <p:spPr>
          <a:xfrm rot="10800000" flipH="1">
            <a:off x="3523622" y="4001296"/>
            <a:ext cx="70338" cy="665451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43" name="Google Shape;143;p19"/>
          <p:cNvCxnSpPr/>
          <p:nvPr/>
        </p:nvCxnSpPr>
        <p:spPr>
          <a:xfrm rot="10800000" flipH="1">
            <a:off x="4649039" y="4001296"/>
            <a:ext cx="70339" cy="1444913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44" name="Google Shape;144;p19"/>
          <p:cNvSpPr txBox="1"/>
          <p:nvPr/>
        </p:nvSpPr>
        <p:spPr>
          <a:xfrm>
            <a:off x="3888220" y="5442253"/>
            <a:ext cx="166231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Raspbian image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p19"/>
          <p:cNvCxnSpPr/>
          <p:nvPr/>
        </p:nvCxnSpPr>
        <p:spPr>
          <a:xfrm rot="10800000">
            <a:off x="6405082" y="4001295"/>
            <a:ext cx="214900" cy="1279622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46" name="Google Shape;146;p19"/>
          <p:cNvSpPr txBox="1"/>
          <p:nvPr/>
        </p:nvSpPr>
        <p:spPr>
          <a:xfrm>
            <a:off x="5961327" y="5267275"/>
            <a:ext cx="4041246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Free! You can extend the Raspbian’s partition to this area, or use it for other purposes.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620F2-FBC8-4759-B9FA-A35AD8302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Enable UART (Serial)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0C98F-89DD-4C7D-8C5F-9A54B68AF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boot/config.txt and Add the following to enable serial comm.</a:t>
            </a:r>
          </a:p>
          <a:p>
            <a:pPr lvl="1"/>
            <a:r>
              <a:rPr lang="en-US" dirty="0" err="1"/>
              <a:t>enable_uart</a:t>
            </a:r>
            <a:r>
              <a:rPr lang="en-US" dirty="0"/>
              <a:t> = 1</a:t>
            </a:r>
          </a:p>
          <a:p>
            <a:r>
              <a:rPr lang="en-US" dirty="0"/>
              <a:t>Open boot/cmdline.txt and remove ‘quiet’ directive to display </a:t>
            </a:r>
            <a:r>
              <a:rPr lang="en-US"/>
              <a:t>boot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10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Connecting to Raspbian</a:t>
            </a:r>
            <a:endParaRPr b="0"/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209550">
              <a:lnSpc>
                <a:spcPct val="75000"/>
              </a:lnSpc>
              <a:spcBef>
                <a:spcPts val="0"/>
              </a:spcBef>
              <a:buSzPts val="2100"/>
            </a:pPr>
            <a:r>
              <a:rPr lang="en-US" sz="2100"/>
              <a:t>Recommended Tools (for Windows)</a:t>
            </a:r>
            <a:endParaRPr sz="2000"/>
          </a:p>
          <a:p>
            <a:pPr lvl="1" indent="-209550">
              <a:lnSpc>
                <a:spcPct val="75000"/>
              </a:lnSpc>
              <a:buSzPts val="1750"/>
            </a:pPr>
            <a:r>
              <a:rPr lang="en-US" sz="1750"/>
              <a:t>Notepad++ (with Hack font (optional)) for Editor</a:t>
            </a:r>
            <a:endParaRPr sz="165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3"/>
              </a:rPr>
              <a:t>https://notepad-plus-plus.org/</a:t>
            </a:r>
            <a:endParaRPr sz="140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4"/>
              </a:rPr>
              <a:t>http://sourcefoundry.org/hack/</a:t>
            </a:r>
            <a:endParaRPr sz="1400"/>
          </a:p>
          <a:p>
            <a:pPr lvl="1" indent="-209550">
              <a:lnSpc>
                <a:spcPct val="75000"/>
              </a:lnSpc>
              <a:buSzPts val="1750"/>
            </a:pPr>
            <a:r>
              <a:rPr lang="en-US" sz="1750"/>
              <a:t>Putty.exe for SSH client</a:t>
            </a:r>
            <a:endParaRPr sz="165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5"/>
              </a:rPr>
              <a:t>http://www.chiark.greenend.org.uk/~sgtatham/putty/download.html</a:t>
            </a:r>
            <a:endParaRPr sz="1400"/>
          </a:p>
          <a:p>
            <a:pPr lvl="1" indent="-209550">
              <a:lnSpc>
                <a:spcPct val="75000"/>
              </a:lnSpc>
              <a:buSzPts val="1750"/>
            </a:pPr>
            <a:r>
              <a:rPr lang="en-US" sz="1750"/>
              <a:t>TightVNC Viewer for VNC client</a:t>
            </a:r>
            <a:endParaRPr sz="165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6"/>
              </a:rPr>
              <a:t>http://www.tightvnc.com/</a:t>
            </a:r>
            <a:endParaRPr sz="1400"/>
          </a:p>
          <a:p>
            <a:pPr lvl="2" indent="-209550">
              <a:lnSpc>
                <a:spcPct val="75000"/>
              </a:lnSpc>
            </a:pPr>
            <a:r>
              <a:rPr lang="en-US" sz="1400"/>
              <a:t>Installation guide: </a:t>
            </a:r>
            <a:r>
              <a:rPr lang="en-US" sz="1400" u="sng">
                <a:solidFill>
                  <a:schemeClr val="hlink"/>
                </a:solidFill>
                <a:hlinkClick r:id="rId7"/>
              </a:rPr>
              <a:t>https://www.raspberrypi.org/documentation/remote-access/vnc/windows.md</a:t>
            </a:r>
            <a:endParaRPr sz="1400"/>
          </a:p>
          <a:p>
            <a:pPr indent="-209550">
              <a:lnSpc>
                <a:spcPct val="75000"/>
              </a:lnSpc>
              <a:buSzPts val="2100"/>
            </a:pPr>
            <a:r>
              <a:rPr lang="en-US" sz="2100"/>
              <a:t>Insert the SD card to Raspberry Pi 2/3/zero</a:t>
            </a:r>
            <a:endParaRPr sz="200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1033</Words>
  <Application>Microsoft Office PowerPoint</Application>
  <PresentationFormat>Widescreen</PresentationFormat>
  <Paragraphs>220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Beginning Raspberry Pi </vt:lpstr>
      <vt:lpstr>Contents</vt:lpstr>
      <vt:lpstr>Raspberry Pi</vt:lpstr>
      <vt:lpstr>Comparison of RPi Series</vt:lpstr>
      <vt:lpstr>Raspberry Pi - OSes</vt:lpstr>
      <vt:lpstr>Installing Raspbian</vt:lpstr>
      <vt:lpstr>Installing Raspbian</vt:lpstr>
      <vt:lpstr>Enable UART (Serial)</vt:lpstr>
      <vt:lpstr>Connecting to Raspbian</vt:lpstr>
      <vt:lpstr>Connecting to Raspbian</vt:lpstr>
      <vt:lpstr>Connecting to Raspbian</vt:lpstr>
      <vt:lpstr>Connecting to Raspbian</vt:lpstr>
      <vt:lpstr>Connecting to Raspbian</vt:lpstr>
      <vt:lpstr>Connecting to Raspbian</vt:lpstr>
      <vt:lpstr>Configuring Raspbian</vt:lpstr>
      <vt:lpstr>Configuring Raspbian</vt:lpstr>
      <vt:lpstr>Configuring Raspbian</vt:lpstr>
      <vt:lpstr>Update Raspbian</vt:lpstr>
      <vt:lpstr>VNC (Virtual Network Computing)</vt:lpstr>
      <vt:lpstr>VNC (Virtual Network Computing)</vt:lpstr>
      <vt:lpstr>VNC (Virtual Network Computing)</vt:lpstr>
      <vt:lpstr>VNC (Virtual Network Computing)</vt:lpstr>
      <vt:lpstr>VNC (Virtual Network Computing)</vt:lpstr>
      <vt:lpstr>Installing Web Server</vt:lpstr>
      <vt:lpstr>Installing PHP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준영 허</dc:creator>
  <cp:lastModifiedBy>준영 허</cp:lastModifiedBy>
  <cp:revision>2</cp:revision>
  <dcterms:created xsi:type="dcterms:W3CDTF">2019-02-14T14:15:28Z</dcterms:created>
  <dcterms:modified xsi:type="dcterms:W3CDTF">2019-02-14T14:21:03Z</dcterms:modified>
</cp:coreProperties>
</file>

<file path=docProps/thumbnail.jpeg>
</file>